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82"/>
  </p:notesMasterIdLst>
  <p:sldIdLst>
    <p:sldId id="256" r:id="rId2"/>
    <p:sldId id="908" r:id="rId3"/>
    <p:sldId id="434" r:id="rId4"/>
    <p:sldId id="910" r:id="rId5"/>
    <p:sldId id="911" r:id="rId6"/>
    <p:sldId id="430" r:id="rId7"/>
    <p:sldId id="938" r:id="rId8"/>
    <p:sldId id="939" r:id="rId9"/>
    <p:sldId id="433" r:id="rId10"/>
    <p:sldId id="427" r:id="rId11"/>
    <p:sldId id="818" r:id="rId12"/>
    <p:sldId id="913" r:id="rId13"/>
    <p:sldId id="914" r:id="rId14"/>
    <p:sldId id="915" r:id="rId15"/>
    <p:sldId id="944" r:id="rId16"/>
    <p:sldId id="978" r:id="rId17"/>
    <p:sldId id="917" r:id="rId18"/>
    <p:sldId id="920" r:id="rId19"/>
    <p:sldId id="941" r:id="rId20"/>
    <p:sldId id="502" r:id="rId21"/>
    <p:sldId id="979" r:id="rId22"/>
    <p:sldId id="510" r:id="rId23"/>
    <p:sldId id="972" r:id="rId24"/>
    <p:sldId id="465" r:id="rId25"/>
    <p:sldId id="942" r:id="rId26"/>
    <p:sldId id="945" r:id="rId27"/>
    <p:sldId id="946" r:id="rId28"/>
    <p:sldId id="486" r:id="rId29"/>
    <p:sldId id="512" r:id="rId30"/>
    <p:sldId id="949" r:id="rId31"/>
    <p:sldId id="950" r:id="rId32"/>
    <p:sldId id="948" r:id="rId33"/>
    <p:sldId id="454" r:id="rId34"/>
    <p:sldId id="474" r:id="rId35"/>
    <p:sldId id="973" r:id="rId36"/>
    <p:sldId id="981" r:id="rId37"/>
    <p:sldId id="984" r:id="rId38"/>
    <p:sldId id="982" r:id="rId39"/>
    <p:sldId id="985" r:id="rId40"/>
    <p:sldId id="986" r:id="rId41"/>
    <p:sldId id="983" r:id="rId42"/>
    <p:sldId id="922" r:id="rId43"/>
    <p:sldId id="975" r:id="rId44"/>
    <p:sldId id="952" r:id="rId45"/>
    <p:sldId id="956" r:id="rId46"/>
    <p:sldId id="957" r:id="rId47"/>
    <p:sldId id="961" r:id="rId48"/>
    <p:sldId id="924" r:id="rId49"/>
    <p:sldId id="955" r:id="rId50"/>
    <p:sldId id="962" r:id="rId51"/>
    <p:sldId id="963" r:id="rId52"/>
    <p:sldId id="958" r:id="rId53"/>
    <p:sldId id="964" r:id="rId54"/>
    <p:sldId id="980" r:id="rId55"/>
    <p:sldId id="977" r:id="rId56"/>
    <p:sldId id="965" r:id="rId57"/>
    <p:sldId id="976" r:id="rId58"/>
    <p:sldId id="940" r:id="rId59"/>
    <p:sldId id="923" r:id="rId60"/>
    <p:sldId id="925" r:id="rId61"/>
    <p:sldId id="926" r:id="rId62"/>
    <p:sldId id="927" r:id="rId63"/>
    <p:sldId id="928" r:id="rId64"/>
    <p:sldId id="929" r:id="rId65"/>
    <p:sldId id="919" r:id="rId66"/>
    <p:sldId id="931" r:id="rId67"/>
    <p:sldId id="932" r:id="rId68"/>
    <p:sldId id="933" r:id="rId69"/>
    <p:sldId id="934" r:id="rId70"/>
    <p:sldId id="935" r:id="rId71"/>
    <p:sldId id="936" r:id="rId72"/>
    <p:sldId id="971" r:id="rId73"/>
    <p:sldId id="966" r:id="rId74"/>
    <p:sldId id="967" r:id="rId75"/>
    <p:sldId id="968" r:id="rId76"/>
    <p:sldId id="969" r:id="rId77"/>
    <p:sldId id="970" r:id="rId78"/>
    <p:sldId id="988" r:id="rId79"/>
    <p:sldId id="987" r:id="rId80"/>
    <p:sldId id="796" r:id="rId81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08"/>
            <p14:sldId id="434"/>
            <p14:sldId id="910"/>
            <p14:sldId id="911"/>
            <p14:sldId id="430"/>
            <p14:sldId id="938"/>
            <p14:sldId id="939"/>
            <p14:sldId id="433"/>
            <p14:sldId id="427"/>
            <p14:sldId id="818"/>
            <p14:sldId id="913"/>
            <p14:sldId id="914"/>
            <p14:sldId id="915"/>
            <p14:sldId id="944"/>
            <p14:sldId id="978"/>
            <p14:sldId id="917"/>
            <p14:sldId id="920"/>
            <p14:sldId id="941"/>
            <p14:sldId id="502"/>
            <p14:sldId id="979"/>
            <p14:sldId id="510"/>
            <p14:sldId id="972"/>
            <p14:sldId id="465"/>
            <p14:sldId id="942"/>
            <p14:sldId id="945"/>
            <p14:sldId id="946"/>
            <p14:sldId id="486"/>
            <p14:sldId id="512"/>
            <p14:sldId id="949"/>
            <p14:sldId id="950"/>
            <p14:sldId id="948"/>
            <p14:sldId id="454"/>
            <p14:sldId id="474"/>
            <p14:sldId id="973"/>
            <p14:sldId id="981"/>
            <p14:sldId id="984"/>
            <p14:sldId id="982"/>
            <p14:sldId id="985"/>
            <p14:sldId id="986"/>
            <p14:sldId id="983"/>
            <p14:sldId id="922"/>
            <p14:sldId id="975"/>
            <p14:sldId id="952"/>
            <p14:sldId id="956"/>
            <p14:sldId id="957"/>
            <p14:sldId id="961"/>
            <p14:sldId id="924"/>
            <p14:sldId id="955"/>
            <p14:sldId id="962"/>
            <p14:sldId id="963"/>
            <p14:sldId id="958"/>
            <p14:sldId id="964"/>
            <p14:sldId id="980"/>
            <p14:sldId id="977"/>
            <p14:sldId id="965"/>
            <p14:sldId id="976"/>
            <p14:sldId id="940"/>
            <p14:sldId id="923"/>
            <p14:sldId id="925"/>
            <p14:sldId id="926"/>
            <p14:sldId id="927"/>
            <p14:sldId id="928"/>
            <p14:sldId id="929"/>
            <p14:sldId id="919"/>
            <p14:sldId id="931"/>
            <p14:sldId id="932"/>
            <p14:sldId id="933"/>
            <p14:sldId id="934"/>
            <p14:sldId id="935"/>
            <p14:sldId id="936"/>
            <p14:sldId id="971"/>
            <p14:sldId id="966"/>
            <p14:sldId id="967"/>
            <p14:sldId id="968"/>
            <p14:sldId id="969"/>
            <p14:sldId id="970"/>
            <p14:sldId id="988"/>
            <p14:sldId id="987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9E60B8"/>
    <a:srgbClr val="FB8E20"/>
    <a:srgbClr val="B04432"/>
    <a:srgbClr val="3E729D"/>
    <a:srgbClr val="D4EBE9"/>
    <a:srgbClr val="1778B8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83"/>
    <p:restoredTop sz="96911" autoAdjust="0"/>
  </p:normalViewPr>
  <p:slideViewPr>
    <p:cSldViewPr snapToGrid="0" snapToObjects="1">
      <p:cViewPr>
        <p:scale>
          <a:sx n="129" d="100"/>
          <a:sy n="129" d="100"/>
        </p:scale>
        <p:origin x="2224" y="18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27.10.19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6472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18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711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05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05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808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223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192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548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69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9234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581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2251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3000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478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072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1751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816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07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846118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542552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626165" y="2114022"/>
            <a:ext cx="9894836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Single-Page-</a:t>
            </a:r>
            <a:endParaRPr lang="de-DE" sz="5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r>
              <a:rPr lang="de-DE" sz="110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Anwendung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13774" y="1741518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OOSE Abendvortrag, Hamburg | </a:t>
            </a:r>
            <a:r>
              <a:rPr lang="de-DE" sz="1400" spc="80" dirty="0" err="1">
                <a:solidFill>
                  <a:srgbClr val="D4EBE9"/>
                </a:solidFill>
              </a:rPr>
              <a:t>OKtober</a:t>
            </a:r>
            <a:r>
              <a:rPr lang="de-DE" sz="1400" spc="80" dirty="0">
                <a:solidFill>
                  <a:srgbClr val="D4EBE9"/>
                </a:solidFill>
              </a:rPr>
              <a:t>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705631" y="5558049"/>
            <a:ext cx="4416781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nils.buzz</a:t>
            </a:r>
            <a:r>
              <a:rPr lang="de-DE" b="1" dirty="0">
                <a:solidFill>
                  <a:srgbClr val="36544F"/>
                </a:solidFill>
              </a:rPr>
              <a:t>/</a:t>
            </a:r>
            <a:r>
              <a:rPr lang="de-DE" b="1" dirty="0" err="1">
                <a:solidFill>
                  <a:srgbClr val="36544F"/>
                </a:solidFill>
              </a:rPr>
              <a:t>oose</a:t>
            </a:r>
            <a:r>
              <a:rPr lang="de-DE" b="1" dirty="0">
                <a:solidFill>
                  <a:srgbClr val="36544F"/>
                </a:solidFill>
              </a:rPr>
              <a:t>-keine-angst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705631" y="1442815"/>
            <a:ext cx="3409169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Keine Angst vor der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31A015-55D8-4148-B14E-A9148568F23E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90048D-42F1-3745-9CCA-04471E395CAC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Apple Chancery" panose="03020702040506060504" pitchFamily="66" charset="-79"/>
              </a:rPr>
              <a:t>KLASSISCHE</a:t>
            </a:r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</a:p>
          <a:p>
            <a:pPr algn="ctr"/>
            <a:r>
              <a:rPr lang="de-DE" sz="60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WEB-ANWENDUNGEN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</a:t>
            </a:r>
          </a:p>
        </p:txBody>
      </p:sp>
    </p:spTree>
    <p:extLst>
      <p:ext uri="{BB962C8B-B14F-4D97-AF65-F5344CB8AC3E}">
        <p14:creationId xmlns:p14="http://schemas.microsoft.com/office/powerpoint/2010/main" val="3099051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Rückblick: Klassische Web-Anwendung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Klassische Web-Anwendung: </a:t>
            </a:r>
            <a:r>
              <a:rPr lang="de-DE" b="0" dirty="0">
                <a:solidFill>
                  <a:srgbClr val="36544F"/>
                </a:solidFill>
              </a:rPr>
              <a:t>Bekannte Technologie und Sprache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090FBD-F401-A44B-9477-C204CF20B8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037" y="1753597"/>
            <a:ext cx="4506456" cy="40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96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Rückblick: Klassische Web-Anwendung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6077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Klassische Web-Anwendung: </a:t>
            </a:r>
            <a:r>
              <a:rPr lang="de-DE" b="0" dirty="0">
                <a:solidFill>
                  <a:srgbClr val="36544F"/>
                </a:solidFill>
              </a:rPr>
              <a:t>Bekannte Technologie und Sprache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Konsequenzen: </a:t>
            </a:r>
            <a:r>
              <a:rPr lang="de-DE" sz="2000" b="0" dirty="0" err="1">
                <a:solidFill>
                  <a:srgbClr val="36544F"/>
                </a:solidFill>
              </a:rPr>
              <a:t>Roundtrips</a:t>
            </a:r>
            <a:r>
              <a:rPr lang="de-DE" sz="2000" b="0" dirty="0">
                <a:solidFill>
                  <a:srgbClr val="36544F"/>
                </a:solidFill>
              </a:rPr>
              <a:t> für jede Kleinigkeit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090FBD-F401-A44B-9477-C204CF20B8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037" y="1753597"/>
            <a:ext cx="4506456" cy="40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84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Rückblick: Klassische Web-Anwendung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6077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Klassische Web-Anwendung: </a:t>
            </a:r>
            <a:r>
              <a:rPr lang="de-DE" b="0" dirty="0">
                <a:solidFill>
                  <a:srgbClr val="36544F"/>
                </a:solidFill>
              </a:rPr>
              <a:t>...mit "ein bisschen" JavaScript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Konsequenzen: unsaubere Architektur, Wartungshölle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Ursache für miserablen Ruf von JavaScript?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33DA82A-2FB0-EB4C-AEB8-34B08E733C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037" y="1753597"/>
            <a:ext cx="4399659" cy="42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97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6077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Moderne Single-Page-Anwendung: </a:t>
            </a:r>
            <a:r>
              <a:rPr lang="de-DE" b="0" dirty="0">
                <a:solidFill>
                  <a:srgbClr val="36544F"/>
                </a:solidFill>
              </a:rPr>
              <a:t>Saubere Architektur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Konsequenzen: Kompletter Client in JavaScript...</a:t>
            </a:r>
            <a:endParaRPr lang="de-DE" dirty="0"/>
          </a:p>
          <a:p>
            <a:pPr lvl="1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2636DBF-4142-A04C-9EEC-FBFB06DC06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6938" y="1658344"/>
            <a:ext cx="3962401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00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327967" cy="4129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Herausforderungen I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als Sprache "gewöhnungsbedürftig"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Verwirrendes JavaScript Ökosystem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Abhängigkeits- und Paket-Management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Testen von Anwendungen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Architektur, damit Code verständlich und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wartbar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bleibt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Aufteilen der Anwendung in kleine Teile zur besseren Entwicklung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361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327967" cy="4498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Anforderungen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Gewohnte Navigation über Browser soll funktionieren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Anwendung soll auf diversen Geräten "richtig" aussehen 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Anwendung soll konsistent dargestellt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Anwendung soll schnell dargestellt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Geräte (Kamera, Audio, Sensoren) sollen verwendet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296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36544F"/>
                </a:solidFill>
                <a:latin typeface="Montserrat" charset="0"/>
                <a:ea typeface="Montserrat" charset="0"/>
                <a:cs typeface="Apple Chancery" panose="03020702040506060504" pitchFamily="66" charset="-79"/>
              </a:rPr>
              <a:t>Umsetzung</a:t>
            </a:r>
            <a:endParaRPr lang="de-DE" sz="96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383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523586" y="4959782"/>
            <a:ext cx="885882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JavaScript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5933" y="205726"/>
            <a:ext cx="3374136" cy="490729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16200000">
            <a:off x="4750405" y="1898604"/>
            <a:ext cx="3950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lukaseder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/787216648642109441</a:t>
            </a:r>
          </a:p>
        </p:txBody>
      </p:sp>
    </p:spTree>
    <p:extLst>
      <p:ext uri="{BB962C8B-B14F-4D97-AF65-F5344CB8AC3E}">
        <p14:creationId xmlns:p14="http://schemas.microsoft.com/office/powerpoint/2010/main" val="607862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JavaScript</a:t>
            </a:r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259626" cy="4804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JavaScript: Nur Sprache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zentrale Organisation (abgesehen vom Sprachstandard)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Standard Bibliothek (nur minimal)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Typ-System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Compiler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einheitliche Laufzeitumgebung 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Modul-System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Threading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Wenig Konventionen (keine klassische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Projektstruktur z.B.)</a:t>
            </a:r>
          </a:p>
        </p:txBody>
      </p:sp>
    </p:spTree>
    <p:extLst>
      <p:ext uri="{BB962C8B-B14F-4D97-AF65-F5344CB8AC3E}">
        <p14:creationId xmlns:p14="http://schemas.microsoft.com/office/powerpoint/2010/main" val="809669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A962FA4-CEA2-C947-870D-8EB945EEE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2181" y="2631816"/>
            <a:ext cx="1774128" cy="25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754932" y="5212366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</p:txBody>
      </p:sp>
    </p:spTree>
    <p:extLst>
      <p:ext uri="{BB962C8B-B14F-4D97-AF65-F5344CB8AC3E}">
        <p14:creationId xmlns:p14="http://schemas.microsoft.com/office/powerpoint/2010/main" val="2302928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Zum Vergleich: Java</a:t>
            </a:r>
          </a:p>
        </p:txBody>
      </p:sp>
      <p:sp>
        <p:nvSpPr>
          <p:cNvPr id="5" name="Rechteck 4"/>
          <p:cNvSpPr/>
          <p:nvPr/>
        </p:nvSpPr>
        <p:spPr>
          <a:xfrm rot="16200000">
            <a:off x="5174470" y="4949480"/>
            <a:ext cx="4177366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Grafik: https://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docs.oracle.com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javase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/8/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index.html</a:t>
            </a:r>
            <a:endParaRPr lang="de-DE" sz="1200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3318" y="1877307"/>
            <a:ext cx="4629751" cy="477556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0" y="790224"/>
            <a:ext cx="9906000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Java: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Bringt alles mit was wir zum Entwicklung brauchen</a:t>
            </a:r>
          </a:p>
          <a:p>
            <a:pPr algn="ctr">
              <a:lnSpc>
                <a:spcPct val="13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Tools, Bibliotheken, Laufzeitumgebung, ...</a:t>
            </a:r>
          </a:p>
          <a:p>
            <a:pPr algn="ctr">
              <a:lnSpc>
                <a:spcPct val="13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Alles aus einer Hand</a:t>
            </a:r>
          </a:p>
          <a:p>
            <a:pPr marL="457200" indent="-457200" algn="ctr">
              <a:lnSpc>
                <a:spcPct val="130000"/>
              </a:lnSpc>
              <a:buFont typeface="Arial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483318" y="1877306"/>
            <a:ext cx="568209" cy="4775565"/>
          </a:xfrm>
          <a:prstGeom prst="rect">
            <a:avLst/>
          </a:prstGeom>
          <a:solidFill>
            <a:srgbClr val="EF7D1D">
              <a:alpha val="40000"/>
            </a:srgbClr>
          </a:solidFill>
          <a:ln w="25400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5541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JavaScript</a:t>
            </a:r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1659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"Dezentrale" Struktur, einerseits...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hohes Innovationstempo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erfordert stetig neue Lösungen für neue Probleme 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330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JavaScript</a:t>
            </a:r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2859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"Dezentrale" Struktur, einerseits...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hohes Innovationstempo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erfordert stetig neue Lösungen für neue Probleme 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...andererseits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Tools, Bibliotheken etc. gibt es keine zentrale Instanz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werden "dezentral" gelöst</a:t>
            </a:r>
          </a:p>
        </p:txBody>
      </p:sp>
    </p:spTree>
    <p:extLst>
      <p:ext uri="{BB962C8B-B14F-4D97-AF65-F5344CB8AC3E}">
        <p14:creationId xmlns:p14="http://schemas.microsoft.com/office/powerpoint/2010/main" val="3533335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JavaScript</a:t>
            </a:r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3660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"Dezentrale" Struktur, einerseits...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hohes Innovationstempo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erfordert stetig neue Lösungen für neue Probleme 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...andererseits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Tools, Bibliotheken etc. gibt es keine zentrale Instanz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werden "dezentral" gelöst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...es gibt mittlerweile De-facto-Standard Tool-Stacks</a:t>
            </a:r>
          </a:p>
        </p:txBody>
      </p:sp>
    </p:spTree>
    <p:extLst>
      <p:ext uri="{BB962C8B-B14F-4D97-AF65-F5344CB8AC3E}">
        <p14:creationId xmlns:p14="http://schemas.microsoft.com/office/powerpoint/2010/main" val="2665408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840856"/>
            <a:ext cx="9906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Werkzeuge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1838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Modernes JavaScript: Releases ab 2015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Deutlich besser als Versionen davor, viele Schwachstellen entfernt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Block-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Scoping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Klassen und Module,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Promises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Jährliche Releases mit kleineren Änderungen ("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ES.Next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")	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A32E8D7-C417-B643-80E7-71B22FA534D6}"/>
              </a:ext>
            </a:extLst>
          </p:cNvPr>
          <p:cNvSpPr txBox="1"/>
          <p:nvPr/>
        </p:nvSpPr>
        <p:spPr>
          <a:xfrm>
            <a:off x="423333" y="3530600"/>
            <a:ext cx="7679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#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constructor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.#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sayHi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`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${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.#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}`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Person;</a:t>
            </a:r>
          </a:p>
        </p:txBody>
      </p:sp>
    </p:spTree>
    <p:extLst>
      <p:ext uri="{BB962C8B-B14F-4D97-AF65-F5344CB8AC3E}">
        <p14:creationId xmlns:p14="http://schemas.microsoft.com/office/powerpoint/2010/main" val="214825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Modernes JavaScript: Releases ab 2015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A32E8D7-C417-B643-80E7-71B22FA534D6}"/>
              </a:ext>
            </a:extLst>
          </p:cNvPr>
          <p:cNvSpPr txBox="1"/>
          <p:nvPr/>
        </p:nvSpPr>
        <p:spPr>
          <a:xfrm>
            <a:off x="487878" y="1811867"/>
            <a:ext cx="767926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Person.js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#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constructor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.#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sayHi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`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${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.#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}`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036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Modernes JavaScript: Releases ab 2015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A32E8D7-C417-B643-80E7-71B22FA534D6}"/>
              </a:ext>
            </a:extLst>
          </p:cNvPr>
          <p:cNvSpPr txBox="1"/>
          <p:nvPr/>
        </p:nvSpPr>
        <p:spPr>
          <a:xfrm>
            <a:off x="487878" y="1811867"/>
            <a:ext cx="767926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Person.js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#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constructor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.#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sayHi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`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${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.#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}`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6705705-FB3B-DD40-9CA2-C03F5259FECF}"/>
              </a:ext>
            </a:extLst>
          </p:cNvPr>
          <p:cNvSpPr txBox="1"/>
          <p:nvPr/>
        </p:nvSpPr>
        <p:spPr>
          <a:xfrm>
            <a:off x="487877" y="4473502"/>
            <a:ext cx="767926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main.js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"./Person";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 = 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Person("Klaus");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p.sayHi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 // OK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p.#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"Dieter"; // ERROR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797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Linter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2111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Statische Code-Analyse: </a:t>
            </a:r>
            <a:r>
              <a:rPr lang="de-DE" sz="2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(https://eslint.org/) 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Findet typische JavaScript Programmierfehler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Achtet auf Einhaltung von Konventionen (z.B. Semikolon ja/nein)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in den CI-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eingebunden werden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2898" y="2881021"/>
            <a:ext cx="4960205" cy="385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36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910854"/>
            <a:ext cx="9177330" cy="2034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 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(https://</a:t>
            </a:r>
            <a:r>
              <a:rPr lang="de-DE" sz="2800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typescriptlang.org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Mächtiges Typ-System für JavaScript von Microsoft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Baut auf JavaScript auf, jeder JavaScript-Code auch TypeScript-Code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Compiler für ES6 Code nach ES5</a:t>
            </a:r>
          </a:p>
          <a:p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848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1610548"/>
            <a:ext cx="990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Single-</a:t>
            </a:r>
          </a:p>
          <a:p>
            <a:pPr algn="ctr"/>
            <a:r>
              <a:rPr lang="de-DE" sz="72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Page-</a:t>
            </a:r>
          </a:p>
          <a:p>
            <a:pPr algn="ctr"/>
            <a:r>
              <a:rPr lang="de-DE" sz="7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Anwendungen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</p:spTree>
    <p:extLst>
      <p:ext uri="{BB962C8B-B14F-4D97-AF65-F5344CB8AC3E}">
        <p14:creationId xmlns:p14="http://schemas.microsoft.com/office/powerpoint/2010/main" val="1823145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866341"/>
            <a:ext cx="9418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 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(https://</a:t>
            </a:r>
            <a:r>
              <a:rPr lang="de-DE" sz="2800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typescriptlang.org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A32E8D7-C417-B643-80E7-71B22FA534D6}"/>
              </a:ext>
            </a:extLst>
          </p:cNvPr>
          <p:cNvSpPr txBox="1"/>
          <p:nvPr/>
        </p:nvSpPr>
        <p:spPr>
          <a:xfrm>
            <a:off x="487878" y="1518709"/>
            <a:ext cx="86950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Person.ts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private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         // Typ-Angaben und Sichtbarkeiten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constructor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sayHi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`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${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.#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}` } // Return-Typ wird abgeleitet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698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866341"/>
            <a:ext cx="9418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 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(https://</a:t>
            </a:r>
            <a:r>
              <a:rPr lang="de-DE" sz="2800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typescriptlang.org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A32E8D7-C417-B643-80E7-71B22FA534D6}"/>
              </a:ext>
            </a:extLst>
          </p:cNvPr>
          <p:cNvSpPr txBox="1"/>
          <p:nvPr/>
        </p:nvSpPr>
        <p:spPr>
          <a:xfrm>
            <a:off x="487878" y="1518709"/>
            <a:ext cx="86950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Person.ts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private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         // Typ-Angaben und Sichtbarkeiten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constructor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sayHi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`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${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.#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}` } // Return-Typ wird abgeleitet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6705705-FB3B-DD40-9CA2-C03F5259FECF}"/>
              </a:ext>
            </a:extLst>
          </p:cNvPr>
          <p:cNvSpPr txBox="1"/>
          <p:nvPr/>
        </p:nvSpPr>
        <p:spPr>
          <a:xfrm>
            <a:off x="487877" y="4180344"/>
            <a:ext cx="76792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main.ts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"./Person";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 = 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Person("Klaus"); // OK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Person(123);     // ERROR: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Number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a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hi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p.sayHi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 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hi.toUpperCase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 // OK – hi ist ein String (abgeleitet)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hi.sayHello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 // ERROR: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sayHello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gibt’s nicht auf String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594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910854"/>
            <a:ext cx="9177330" cy="1794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 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(https://</a:t>
            </a:r>
            <a:r>
              <a:rPr lang="de-DE" sz="2800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typescriptlang.org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 (Visual Studio Code, IDEA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Refaktorings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Find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Usages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etc. zuverlässig möglich</a:t>
            </a:r>
          </a:p>
          <a:p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5136C5-1BD3-1740-ACB7-87AD24DD95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5103" y="2513634"/>
            <a:ext cx="4273995" cy="406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43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 Manager / Externe Abhängigkeiten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8" y="1159499"/>
            <a:ext cx="890649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package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manager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npmjs.com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Standard Package Manager für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Node-Entwickung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Beschreibung externer Abhängigkeiten 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Eigene Packages können publiziert werden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zentrale Registry (analog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maven-central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Private Registry (z.B. Nexus) möglich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üblicherweise auch notwendige 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Tools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deklariert und installiert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Compiler und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-Tools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Jeder im Team verwendet einheitliche Version</a:t>
            </a:r>
          </a:p>
          <a:p>
            <a:pPr marL="914400" lvl="1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355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Module verwenden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9189523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Zentrales </a:t>
            </a:r>
            <a:r>
              <a:rPr lang="de-DE" sz="28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Build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-Werkzeug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webpack.github.io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Erstellt lauffähiges JavaScript-Modul ("Bundle"), quasi ein 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für den Browser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Unterstützung für alle Modul-Systeme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Möglichkeiten zur Optimierung der Bundle-Größen (Performance!)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556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875656"/>
            <a:ext cx="990600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DOM</a:t>
            </a:r>
            <a:endParaRPr lang="de-DE" sz="54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5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API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91678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 API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08610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Beispiel: Service Worker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Service Worker erlauben Caching von Daten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Daten werden dann aus (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persitentem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 Cache geholt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Anwendung wird Offline-fähig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971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 API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0861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Beispiel: Zugriff auf Geräte</a:t>
            </a: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viele Geräte mittlerweile Standard APIs verfügbar bzw. in Planung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z.B. Kamera, Audio, Device Orientation, ...</a:t>
            </a: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nilshartmann.github.io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-talk/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 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394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 API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0861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Zugriff auf Geräte: Web APIs</a:t>
            </a: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viele Geräte mittlerweile Standard APIs verfügbar bzw. in Planung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z.B. Kamera, Audio, Device Orientation, ...</a:t>
            </a: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nilshartmann.github.io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-talk/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 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D24C880-26F4-524E-A0C7-B6BC3DD472D5}"/>
              </a:ext>
            </a:extLst>
          </p:cNvPr>
          <p:cNvSpPr/>
          <p:nvPr/>
        </p:nvSpPr>
        <p:spPr>
          <a:xfrm>
            <a:off x="487877" y="3429000"/>
            <a:ext cx="89302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navigator.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mediaDevices</a:t>
            </a:r>
            <a:endParaRPr lang="de-DE" sz="1400" b="1" dirty="0">
              <a:solidFill>
                <a:srgbClr val="FB8E20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getUserMedia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constraints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video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.srcObject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video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.play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startButton.addEventListener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click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() =&gt; {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video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.play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});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pauseButton.addEventListener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click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() =&gt; {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video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.pause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});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501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 API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93024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Grenzen der DOM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DOM API sehr mächtig, aber auch sehr "sperrig"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Nicht geeignet, damit ganze Anwendungen zu bauen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nilshartmann.github.io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-talk/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/dom-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api.html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764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23740D-992A-714F-B851-2A97F44B6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outlook.live.com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6757D76-2863-264A-8F0B-63F26CDB3D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017" y="437321"/>
            <a:ext cx="7264800" cy="494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83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 API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93024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Grenzen der DOM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DOM API sehr mächtig, aber auch sehr "sperrig"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Nicht geeignet, damit ganze Anwendungen zu bauen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nilshartmann.github.io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-talk/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/dom-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api.html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E6D0D1A-C243-1B44-B847-872EC82BA6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9576" y="3014350"/>
            <a:ext cx="5286847" cy="339677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6A65BF5-D5C8-2841-B54A-C714BFEBA37E}"/>
              </a:ext>
            </a:extLst>
          </p:cNvPr>
          <p:cNvSpPr/>
          <p:nvPr/>
        </p:nvSpPr>
        <p:spPr>
          <a:xfrm>
            <a:off x="0" y="6460822"/>
            <a:ext cx="9905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Code, der nur für die Darstellung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Hello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-World-App benötigt wird 😱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76840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875656"/>
            <a:ext cx="99060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SPA</a:t>
            </a:r>
          </a:p>
          <a:p>
            <a:pPr algn="ctr"/>
            <a:r>
              <a:rPr lang="de-DE" sz="115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Frameworks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00714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823503" cy="523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SPA-Frameworks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es gibt sehr gute, ausgereifte Frameworks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Vier prominente Vertreter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Angular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Web Components (Standard)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CLIs helfen bei Installation und Verwaltung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Frameworks und Tool-Stack mittlerweile relativ stabil und "Standard"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0526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Mal kurz ausprobieren</a:t>
            </a:r>
            <a:r>
              <a:rPr lang="de-DE" dirty="0"/>
              <a:t>...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0861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Online-Editor: 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https://</a:t>
            </a:r>
            <a:r>
              <a:rPr lang="de-DE" sz="28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codesandbox.io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Vollständiger JavaScript/TypeScript-Editor im Web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Vorkonfigurierte Projekte für Angular, React,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ausprobieren, ohne was installieren müssen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6F7FDCB-A68B-A049-90A6-34A868FD44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3510" y="2999174"/>
            <a:ext cx="5128913" cy="35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82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- Stabilität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F3E53E-CFE4-D842-8A28-7486D6E39D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1000" y="1559492"/>
            <a:ext cx="65786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805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- Stabilität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382037-8DF9-E248-83FE-0854C99E81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338" y="3241831"/>
            <a:ext cx="6578600" cy="15621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6F3E53E-CFE4-D842-8A28-7486D6E39D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1000" y="1559492"/>
            <a:ext cx="65786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30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- Stabilität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C078E41-A06F-2E4E-80F4-74CB5FFC44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5007" y="5115764"/>
            <a:ext cx="5816600" cy="1562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D382037-8DF9-E248-83FE-0854C99E81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338" y="3241831"/>
            <a:ext cx="6578600" cy="15621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6F3E53E-CFE4-D842-8A28-7486D6E39DE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1000" y="1559492"/>
            <a:ext cx="65786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4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Frameworks: wir bauen Komponenten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5586C0-BFD2-6E41-ABF3-7035CEDA1B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7892" y="2435290"/>
            <a:ext cx="5134853" cy="392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16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 werden zu Anwendungen aggregiert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XING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FDD613-F71F-CE4C-AE88-95A1E84E77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5644" y="2065448"/>
            <a:ext cx="4454711" cy="461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77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- Eine Komponente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1573326"/>
            <a:ext cx="841295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props.initialGreeting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buttonDisabled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greeting.length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0;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div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endParaRPr lang="de-DE" sz="1400" b="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disabled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buttonDisabled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props.onGreet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div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8788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23740D-992A-714F-B851-2A97F44B6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gitpod.io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96999E-9BD0-D14A-8659-B19B902A4A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017" y="437321"/>
            <a:ext cx="7264800" cy="494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652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- Eine Anwendung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7" y="1573326"/>
            <a:ext cx="873019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{Header, Main,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Footer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"./Layout";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Header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&gt;&lt;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Header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Main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!"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... } /&gt;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Main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Footer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&gt;©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Inc.&lt;/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Footer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57520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- Eine Komponente mit TypeScript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1573326"/>
            <a:ext cx="84129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GreeterProps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void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GreeterProps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Rest unverändert,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TypeScript kann alle Typen herleiten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12086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– Mit TypeScript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Fehlermeldungen bei inkorrekter Verwendung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2DB7D3-CB4F-EC42-B9E9-6E823771E4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561" y="2575249"/>
            <a:ext cx="7398877" cy="266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755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217532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– Clientseitiges Routing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Router-Komponente synchronisiert URL mit der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Deep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-Links" funktionieren und gewohnte Navigation über Back-Button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2625092"/>
            <a:ext cx="873019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BrowserRouter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Router, Redirect }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-router";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&lt;Main&gt;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BrowserRouter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 &lt;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 /&gt;          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 &lt;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         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="/"&gt;  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Redirect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 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              &lt;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NotFound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          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BrowserRouter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&lt;/Main&gt;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85364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730196" cy="2282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Serverseitiges Rendering (SSR)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– Anwendung auf dem Server vorrendern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Schnelle First-Page-Impression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Verbessertes SEO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Vorschauen, z.B.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Social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Media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587901" y="3785026"/>
            <a:ext cx="873019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ReactDOMServer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-dom/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server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"./App";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ReactDOMServer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.renderToString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408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117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– Testen einer Komponente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Testen ohne Browser möglich,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headless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 CI-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2142492"/>
            <a:ext cx="8730197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fireEvent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testing-library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should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behave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() =&gt; {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Mock für Event-Handler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onGreetHandler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jest.fn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Komponente Rendern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getByText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container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onGreetHandler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Ereignis simulieren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fireEvent.click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getByText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!"));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Ergebnis überprüfen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expect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onGreetHandler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toHaveBeenCalledWith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822002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339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End-2-End-Tests im Browser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TestCafe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devexpress.github.io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testcafe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Cypress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www.cypress.io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Selenium</a:t>
            </a:r>
            <a:r>
              <a:rPr lang="de-DE" sz="20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natürlich weiterhin möglich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Tests werden in JavaScript/TypeScript geschrieben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Guter Browser-Support (insb.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TestCafe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Gutes Debuggen und Fehleranalyse von Tests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Ausführung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headless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 CI-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</p:txBody>
      </p:sp>
    </p:spTree>
    <p:extLst>
      <p:ext uri="{BB962C8B-B14F-4D97-AF65-F5344CB8AC3E}">
        <p14:creationId xmlns:p14="http://schemas.microsoft.com/office/powerpoint/2010/main" val="29668327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Storybook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storybook.js.org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Testen, dokumentieren und präsentieren von Komponenten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A51C324-BBF7-B649-BD1D-3099376EF4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8054" y="2274570"/>
            <a:ext cx="6131546" cy="410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2208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93307" y="3279509"/>
            <a:ext cx="99060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Frontend-</a:t>
            </a:r>
          </a:p>
          <a:p>
            <a:pPr algn="ctr"/>
            <a:r>
              <a:rPr lang="de-DE" sz="8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Architektur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0329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Frameworks: wir bauen Komponenten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5586C0-BFD2-6E41-ABF3-7035CEDA1B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1989" y="2123197"/>
            <a:ext cx="5482022" cy="419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82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  <a:hlinkClick r:id="rId3"/>
              </a:rPr>
              <a:t>https://</a:t>
            </a:r>
            <a:r>
              <a:rPr lang="de-DE" dirty="0" err="1">
                <a:solidFill>
                  <a:srgbClr val="36544F"/>
                </a:solidFill>
                <a:hlinkClick r:id="rId3"/>
              </a:rPr>
              <a:t>www.figma.com</a:t>
            </a:r>
            <a:endParaRPr lang="de-DE" dirty="0">
              <a:solidFill>
                <a:srgbClr val="36544F"/>
              </a:solidFill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5248" y="173122"/>
            <a:ext cx="7495504" cy="571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76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Architektur-Muster: Smart- und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Dumb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47EF820-F0D7-DA42-A6AE-70B6B1E1EF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191" y="1804191"/>
            <a:ext cx="6035618" cy="476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165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Architektur-Muster: Smart- und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Dumb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CDBBACB-B3AF-6A4E-893E-F304C311E5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189" y="1804191"/>
            <a:ext cx="6035619" cy="475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646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Komposition von 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Architektur-Muster: Smart- und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Dumb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FAA6AD-B6EB-9A41-B90D-D4AA7DD3C4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190" y="1804191"/>
            <a:ext cx="6035619" cy="475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43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Komposition von 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Architektur-Muster: Smart- und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Dumb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FAA6AD-B6EB-9A41-B90D-D4AA7DD3C4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190" y="1804191"/>
            <a:ext cx="6035619" cy="4759338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EBECFCD-180B-4440-B42E-CEA1FCAAEAC4}"/>
              </a:ext>
            </a:extLst>
          </p:cNvPr>
          <p:cNvCxnSpPr>
            <a:cxnSpLocks/>
          </p:cNvCxnSpPr>
          <p:nvPr/>
        </p:nvCxnSpPr>
        <p:spPr>
          <a:xfrm>
            <a:off x="4429502" y="5552661"/>
            <a:ext cx="1024467" cy="0"/>
          </a:xfrm>
          <a:prstGeom prst="straightConnector1">
            <a:avLst/>
          </a:prstGeom>
          <a:ln w="53975">
            <a:solidFill>
              <a:srgbClr val="B044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203B0F0-43B3-4747-949D-7CA227CD12EC}"/>
              </a:ext>
            </a:extLst>
          </p:cNvPr>
          <p:cNvSpPr txBox="1"/>
          <p:nvPr/>
        </p:nvSpPr>
        <p:spPr>
          <a:xfrm>
            <a:off x="4331414" y="5685877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rgbClr val="B04432"/>
                </a:solidFill>
                <a:latin typeface="Source Sans Pro" panose="020B0503030403020204" pitchFamily="34" charset="77"/>
              </a:rPr>
              <a:t>verbotener Zugriff</a:t>
            </a:r>
          </a:p>
        </p:txBody>
      </p:sp>
    </p:spTree>
    <p:extLst>
      <p:ext uri="{BB962C8B-B14F-4D97-AF65-F5344CB8AC3E}">
        <p14:creationId xmlns:p14="http://schemas.microsoft.com/office/powerpoint/2010/main" val="16866016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 Muster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Reaktives Verhalten: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Nachvollziehbarer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Renderzyklus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EC02F99-9E25-1B49-B434-42079FC02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4134" y="2296639"/>
            <a:ext cx="7105407" cy="360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042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191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Grenzen dieser Architektur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Große Komponenten entstehen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Viele Controller-Komponenten =&gt; wieder Chaos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Starke Abhängigkeit vom gewählten UI-Framework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8035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339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Grenzen dieser Architektur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Große Komponenten entstehen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Viele Controller-Komponenten =&gt; wieder Chaos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Starke Abhängigkeit vom gewählten UI-Framework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Externes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Statemangement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Verschiebt Logik und Zustand aus der Komponente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Prominente Vertreter: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MobX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66228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Externes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Statemanagement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336702E-2A30-234A-9DD2-AF576B8FC3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6953" y="1771749"/>
            <a:ext cx="6280953" cy="494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592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Externes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Statemanagement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2A85FD-8467-624C-85D8-2090AAA75F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399" y="1818733"/>
            <a:ext cx="6088209" cy="479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377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Externes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Statemanagement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2E47773-8613-3F4F-87F2-6B2F38D59D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9003" y="1810882"/>
            <a:ext cx="6078493" cy="478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8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Exkurs: Progressive Web App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546628" cy="376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Progressive Web Apps: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Trennung zwischen Web und nativer App aufheben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Responsive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Design, um wie native Apps auszusehen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Offline-fähig durch Daten Caching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Können (auf dem Home-Screen) lokal installiert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Empfangen Push-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Notifications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Können als SPA entwickelt werden, ist aber kein Muss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"Progressive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Enhancement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": Features werden je nach Browser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6968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Externes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Statemanagement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0F62D12-2DE0-E14E-9D90-09AC71C9D3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1813934"/>
            <a:ext cx="6094307" cy="47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488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Externes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Statemanagement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9C085F7-BC6F-1F42-BDBC-0208B0B827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1834232"/>
            <a:ext cx="6059514" cy="477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801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2282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Grenzen dieser Architektur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große Anwendungen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Mehrere Teams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Unabhängige Anwendungsteile, unabhängige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Deployments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erwünscht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1802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Modularisierung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Microfrontends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Aufteilen der Anwendung in kleine Teile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CA768FC-0F20-3747-A351-96DE1CB9577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67" y="2485293"/>
            <a:ext cx="4193083" cy="291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127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Modularisierung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117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Microfrontends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Aufteilen der Anwendung in kleine Teile</a:t>
            </a: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Widerspruch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zwischen User-Sicht und Entwickler-Sicht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wird die Anwendung wieder integriert?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DE804E0-E497-1344-AE75-84CCB7738D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68" y="2480845"/>
            <a:ext cx="8800135" cy="29111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3E40200E-6251-7847-B176-890A30DDB2CE}"/>
              </a:ext>
            </a:extLst>
          </p:cNvPr>
          <p:cNvSpPr/>
          <p:nvPr/>
        </p:nvSpPr>
        <p:spPr>
          <a:xfrm>
            <a:off x="2081521" y="5682734"/>
            <a:ext cx="1763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Entwickler-Sicht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1627088-82A7-1B43-83BF-A4347D764A3E}"/>
              </a:ext>
            </a:extLst>
          </p:cNvPr>
          <p:cNvSpPr/>
          <p:nvPr/>
        </p:nvSpPr>
        <p:spPr>
          <a:xfrm>
            <a:off x="6978333" y="5594199"/>
            <a:ext cx="1181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User-Sicht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5163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Modularisierung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60247C1-59F9-4849-9756-952905E99E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599" y="1252813"/>
            <a:ext cx="8545711" cy="503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10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Modularisierung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B2CED49-0D86-5643-B4BE-9B59BA3655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599" y="1252813"/>
            <a:ext cx="8540044" cy="521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661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Modularisierung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17B210-4D13-8646-9D38-1D59C711232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599" y="1252813"/>
            <a:ext cx="7958667" cy="511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035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93307" y="3279509"/>
            <a:ext cx="9906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6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Keine Angst vor der Single-Page-Anwendung!</a:t>
            </a:r>
          </a:p>
        </p:txBody>
      </p:sp>
    </p:spTree>
    <p:extLst>
      <p:ext uri="{BB962C8B-B14F-4D97-AF65-F5344CB8AC3E}">
        <p14:creationId xmlns:p14="http://schemas.microsoft.com/office/powerpoint/2010/main" val="35648590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86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Keine Angst vor der Single-Page-Anwendung!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Es hat sich in den letzten Jahren vieles geändert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zum Guten gewendet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Für viele Problemstellungen gibt es akzeptable Lösungen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Modernes JavaScript samt Modul-System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Checker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(TypeScript)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Ausgereifte SPA-Frameworks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Etablierte Architektur-Muster für das Frontend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Gewissen Leidensbereitschaft müsst ihr trotzdem mitbringen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80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Exkurs: Progressive Web App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546628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mobile.twitter.com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1BFCE2A-CE9D-C142-A1D1-9EA9603DFB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457" y="1967947"/>
            <a:ext cx="2381664" cy="42340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86407C6-F9A8-394B-9D31-5C9E6416B6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7435" y="1967947"/>
            <a:ext cx="2381664" cy="423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784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1162" y="1290287"/>
            <a:ext cx="990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🌻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504844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2277847" y="4939748"/>
            <a:ext cx="4956969" cy="61092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oose</a:t>
            </a:r>
            <a:r>
              <a:rPr lang="de-DE" sz="2000" b="1" dirty="0">
                <a:solidFill>
                  <a:srgbClr val="36544F"/>
                </a:solidFill>
              </a:rPr>
              <a:t>-keine-angst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7C986E1-6E9C-014C-9632-4F7BE3657599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B92BE6E-E986-B142-A74F-FF87381ED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3790" y="123709"/>
            <a:ext cx="1333833" cy="194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Moderne Web-Anwendungen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 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Benutzersicht: bestes UI/UX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Einheitliches Layout und Design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Konsistentes Verhalten in der ganzen 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Konsistente Darstellung der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Gewohntes Verhalten von Desktop Anwendungen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Kurze Reaktionszeiten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Für Entwicklung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Einfach und schnell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Saubere und verständliche Architektur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Wartbar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auch bei großer und langlebiger Code-Basis</a:t>
            </a:r>
          </a:p>
        </p:txBody>
      </p:sp>
    </p:spTree>
    <p:extLst>
      <p:ext uri="{BB962C8B-B14F-4D97-AF65-F5344CB8AC3E}">
        <p14:creationId xmlns:p14="http://schemas.microsoft.com/office/powerpoint/2010/main" val="3067902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2484</Words>
  <Application>Microsoft Macintosh PowerPoint</Application>
  <PresentationFormat>A4-Papier (210 x 297 mm)</PresentationFormat>
  <Paragraphs>578</Paragraphs>
  <Slides>80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80</vt:i4>
      </vt:variant>
    </vt:vector>
  </HeadingPairs>
  <TitlesOfParts>
    <vt:vector size="90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Sans Pro</vt:lpstr>
      <vt:lpstr>Source Sans Pro Light</vt:lpstr>
      <vt:lpstr>Source Sans Pro Semibold</vt:lpstr>
      <vt:lpstr>Office-Design</vt:lpstr>
      <vt:lpstr>OOSE Abendvortrag, Hamburg | OKtober 2019 | @nilshartmann</vt:lpstr>
      <vt:lpstr>https://nilshartmann.net</vt:lpstr>
      <vt:lpstr>Beispiele</vt:lpstr>
      <vt:lpstr>https://outlook.live.com</vt:lpstr>
      <vt:lpstr>https://gitpod.io</vt:lpstr>
      <vt:lpstr>https://www.figma.com</vt:lpstr>
      <vt:lpstr>Exkurs: Progressive Web App</vt:lpstr>
      <vt:lpstr>Exkurs: Progressive Web App</vt:lpstr>
      <vt:lpstr>Moderne Web-Anwendungen</vt:lpstr>
      <vt:lpstr>Rückblick</vt:lpstr>
      <vt:lpstr>Rückblick: Klassische Web-Anwendung</vt:lpstr>
      <vt:lpstr>Rückblick: Klassische Web-Anwendung</vt:lpstr>
      <vt:lpstr>Rückblick: Klassische Web-Anwendung</vt:lpstr>
      <vt:lpstr>Single-Page-Anwendung</vt:lpstr>
      <vt:lpstr>Single-Page-Anwendungen</vt:lpstr>
      <vt:lpstr>Single-Page-Anwendungen</vt:lpstr>
      <vt:lpstr>PowerPoint-Präsentation</vt:lpstr>
      <vt:lpstr>PowerPoint-Präsentation</vt:lpstr>
      <vt:lpstr>JavaScript</vt:lpstr>
      <vt:lpstr>Zum Vergleich: Java</vt:lpstr>
      <vt:lpstr>JavaScript</vt:lpstr>
      <vt:lpstr>JavaScript</vt:lpstr>
      <vt:lpstr>JavaScript</vt:lpstr>
      <vt:lpstr>PowerPoint-Präsentation</vt:lpstr>
      <vt:lpstr>JavaScript</vt:lpstr>
      <vt:lpstr>JavaScript</vt:lpstr>
      <vt:lpstr>JavaScript</vt:lpstr>
      <vt:lpstr>Linter</vt:lpstr>
      <vt:lpstr>TypeScript</vt:lpstr>
      <vt:lpstr>TypeScript</vt:lpstr>
      <vt:lpstr>TypeScript</vt:lpstr>
      <vt:lpstr>TypeScript</vt:lpstr>
      <vt:lpstr>Package Manager / Externe Abhängigkeiten</vt:lpstr>
      <vt:lpstr>Module verwenden</vt:lpstr>
      <vt:lpstr>PowerPoint-Präsentation</vt:lpstr>
      <vt:lpstr>DOM API</vt:lpstr>
      <vt:lpstr>DOM API</vt:lpstr>
      <vt:lpstr>DOM API</vt:lpstr>
      <vt:lpstr>DOM API</vt:lpstr>
      <vt:lpstr>DOM API</vt:lpstr>
      <vt:lpstr>PowerPoint-Präsentation</vt:lpstr>
      <vt:lpstr>Frameworks</vt:lpstr>
      <vt:lpstr>Mal kurz ausprobieren...</vt:lpstr>
      <vt:lpstr>Beispiel: React</vt:lpstr>
      <vt:lpstr>Beispiel: React</vt:lpstr>
      <vt:lpstr>Beispiel: React</vt:lpstr>
      <vt:lpstr>Frameworks</vt:lpstr>
      <vt:lpstr>Frameworks</vt:lpstr>
      <vt:lpstr>Beispiel: React</vt:lpstr>
      <vt:lpstr>Beispiel: React</vt:lpstr>
      <vt:lpstr>Beispiel: React</vt:lpstr>
      <vt:lpstr>Beispiel: React</vt:lpstr>
      <vt:lpstr>Beispiel: React</vt:lpstr>
      <vt:lpstr>Beispiel: React</vt:lpstr>
      <vt:lpstr>Beispiel: React</vt:lpstr>
      <vt:lpstr>Beispiel: React</vt:lpstr>
      <vt:lpstr>Beispiel: React</vt:lpstr>
      <vt:lpstr>PowerPoint-Präsentation</vt:lpstr>
      <vt:lpstr>Architektur</vt:lpstr>
      <vt:lpstr>Architektur</vt:lpstr>
      <vt:lpstr>Architektur</vt:lpstr>
      <vt:lpstr>Komposition von Komponenten</vt:lpstr>
      <vt:lpstr>Komposition von Komponenten</vt:lpstr>
      <vt:lpstr>Architektur Muster</vt:lpstr>
      <vt:lpstr>Komponenten</vt:lpstr>
      <vt:lpstr>Komponenten</vt:lpstr>
      <vt:lpstr>Komponenten</vt:lpstr>
      <vt:lpstr>Komponenten</vt:lpstr>
      <vt:lpstr>Komponenten</vt:lpstr>
      <vt:lpstr>Komponenten</vt:lpstr>
      <vt:lpstr>Komponenten</vt:lpstr>
      <vt:lpstr>Komponenten</vt:lpstr>
      <vt:lpstr>Modularisierung</vt:lpstr>
      <vt:lpstr>Modularisierung</vt:lpstr>
      <vt:lpstr>Modularisierung</vt:lpstr>
      <vt:lpstr>Modularisierung</vt:lpstr>
      <vt:lpstr>Modularisierung</vt:lpstr>
      <vt:lpstr>Keine Angst vor der Single-Page-Anwendung!</vt:lpstr>
      <vt:lpstr>Fazit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1045</cp:revision>
  <cp:lastPrinted>2019-10-04T13:08:19Z</cp:lastPrinted>
  <dcterms:created xsi:type="dcterms:W3CDTF">2016-03-28T15:59:53Z</dcterms:created>
  <dcterms:modified xsi:type="dcterms:W3CDTF">2019-10-27T20:55:30Z</dcterms:modified>
</cp:coreProperties>
</file>